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1" r:id="rId2"/>
    <p:sldId id="269" r:id="rId3"/>
    <p:sldId id="270" r:id="rId4"/>
    <p:sldId id="271" r:id="rId5"/>
    <p:sldId id="272" r:id="rId6"/>
  </p:sldIdLst>
  <p:sldSz cx="12192000" cy="6858000"/>
  <p:notesSz cx="6858000" cy="9144000"/>
  <p:embeddedFontLst>
    <p:embeddedFont>
      <p:font typeface="나눔스퀘어" panose="020B0600000101010101" pitchFamily="50" charset="-127"/>
      <p:regular r:id="rId7"/>
    </p:embeddedFont>
    <p:embeddedFont>
      <p:font typeface="나눔스퀘어 Bold" panose="020B0600000101010101" pitchFamily="50" charset="-127"/>
      <p:bold r:id="rId8"/>
    </p:embeddedFont>
    <p:embeddedFont>
      <p:font typeface="나눔스퀘어 ExtraBold" panose="020B0600000101010101" pitchFamily="50" charset="-127"/>
      <p:bold r:id="rId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0649" y="3634251"/>
            <a:ext cx="3370802" cy="458350"/>
          </a:xfrm>
          <a:prstGeom prst="plaque">
            <a:avLst>
              <a:gd name="adj" fmla="val 6969"/>
            </a:avLst>
          </a:prstGeom>
          <a:gradFill>
            <a:gsLst>
              <a:gs pos="100000">
                <a:srgbClr val="F4E5D4"/>
              </a:gs>
              <a:gs pos="0">
                <a:srgbClr val="F3D5BB"/>
              </a:gs>
            </a:gsLst>
            <a:path path="circle">
              <a:fillToRect l="100000" t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2A596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4897" y="5800887"/>
            <a:ext cx="2302305" cy="480588"/>
          </a:xfrm>
        </p:spPr>
        <p:txBody>
          <a:bodyPr/>
          <a:lstStyle>
            <a:lvl1pPr algn="dist">
              <a:lnSpc>
                <a:spcPct val="150000"/>
              </a:lnSpc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DESIGNED BY L@RGO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1647" y="2337487"/>
            <a:ext cx="6548704" cy="1466852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8000" b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4A9F6F8-F7F0-4109-AF10-35490780CCC4}"/>
              </a:ext>
            </a:extLst>
          </p:cNvPr>
          <p:cNvCxnSpPr>
            <a:cxnSpLocks/>
            <a:endCxn id="2" idx="0"/>
          </p:cNvCxnSpPr>
          <p:nvPr userDrawn="1"/>
        </p:nvCxnSpPr>
        <p:spPr>
          <a:xfrm>
            <a:off x="6095999" y="0"/>
            <a:ext cx="0" cy="2337487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C34D570-4898-441A-BBCC-A12778A194F0}"/>
              </a:ext>
            </a:extLst>
          </p:cNvPr>
          <p:cNvCxnSpPr>
            <a:cxnSpLocks/>
          </p:cNvCxnSpPr>
          <p:nvPr userDrawn="1"/>
        </p:nvCxnSpPr>
        <p:spPr>
          <a:xfrm>
            <a:off x="6095999" y="4303435"/>
            <a:ext cx="0" cy="1314050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16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gradFill flip="none" rotWithShape="1">
          <a:gsLst>
            <a:gs pos="100000">
              <a:srgbClr val="F4E5D4"/>
            </a:gs>
            <a:gs pos="0">
              <a:srgbClr val="F4E5D4">
                <a:lumMod val="91000"/>
                <a:lumOff val="9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447259-443F-4405-BEF2-8A389053E366}"/>
              </a:ext>
            </a:extLst>
          </p:cNvPr>
          <p:cNvSpPr/>
          <p:nvPr userDrawn="1"/>
        </p:nvSpPr>
        <p:spPr>
          <a:xfrm>
            <a:off x="5945215" y="288978"/>
            <a:ext cx="339672" cy="6264274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E1C1E9-D575-403C-B22E-768C6E633C1E}"/>
              </a:ext>
            </a:extLst>
          </p:cNvPr>
          <p:cNvSpPr/>
          <p:nvPr userDrawn="1"/>
        </p:nvSpPr>
        <p:spPr>
          <a:xfrm>
            <a:off x="6096001" y="0"/>
            <a:ext cx="6096000" cy="6857999"/>
          </a:xfrm>
          <a:prstGeom prst="rect">
            <a:avLst/>
          </a:prstGeom>
          <a:gradFill>
            <a:gsLst>
              <a:gs pos="100000">
                <a:srgbClr val="1B3C33"/>
              </a:gs>
              <a:gs pos="0">
                <a:srgbClr val="1B3C35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1626267" y="2061297"/>
            <a:ext cx="2485772" cy="2485772"/>
          </a:xfrm>
          <a:prstGeom prst="frame">
            <a:avLst>
              <a:gd name="adj1" fmla="val 9044"/>
            </a:avLst>
          </a:prstGeom>
          <a:gradFill>
            <a:gsLst>
              <a:gs pos="100000">
                <a:srgbClr val="1B3C35"/>
              </a:gs>
              <a:gs pos="0">
                <a:srgbClr val="1B3C33">
                  <a:lumMod val="93000"/>
                  <a:lumOff val="7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30316" y="2787043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4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0349" y="3459480"/>
            <a:ext cx="2500088" cy="315084"/>
          </a:xfrm>
        </p:spPr>
        <p:txBody>
          <a:bodyPr/>
          <a:lstStyle>
            <a:lvl1pPr algn="ctr">
              <a:defRPr sz="1400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CE84A082-49E2-47D8-8EC6-E0E8F3B16F8C}"/>
              </a:ext>
            </a:extLst>
          </p:cNvPr>
          <p:cNvSpPr/>
          <p:nvPr userDrawn="1"/>
        </p:nvSpPr>
        <p:spPr>
          <a:xfrm>
            <a:off x="3571793" y="3999146"/>
            <a:ext cx="824314" cy="824314"/>
          </a:xfrm>
          <a:prstGeom prst="donut">
            <a:avLst>
              <a:gd name="adj" fmla="val 21287"/>
            </a:avLst>
          </a:prstGeom>
          <a:gradFill>
            <a:gsLst>
              <a:gs pos="100000">
                <a:srgbClr val="E7C49D">
                  <a:lumMod val="80000"/>
                </a:srgbClr>
              </a:gs>
              <a:gs pos="0">
                <a:srgbClr val="F3D5BB">
                  <a:lumMod val="9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60778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F4E5D4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L@RGO</a:t>
            </a:r>
            <a:endParaRPr 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351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300032" y="296862"/>
            <a:ext cx="11591926" cy="6264276"/>
          </a:xfrm>
          <a:prstGeom prst="roundRect">
            <a:avLst>
              <a:gd name="adj" fmla="val 0"/>
            </a:avLst>
          </a:prstGeom>
          <a:solidFill>
            <a:srgbClr val="1B3C33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300032" y="1403706"/>
            <a:ext cx="11591926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400449" y="6052561"/>
            <a:ext cx="601332" cy="601332"/>
          </a:xfrm>
          <a:prstGeom prst="frame">
            <a:avLst>
              <a:gd name="adj1" fmla="val 20180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04493"/>
            <a:ext cx="4054219" cy="567808"/>
          </a:xfrm>
          <a:ln w="3175">
            <a:noFill/>
          </a:ln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rgbClr val="F4E5D4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L@RGO</a:t>
            </a:r>
            <a:endParaRPr 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7593" y="6246613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305290" y="1285205"/>
            <a:ext cx="3657610" cy="264513"/>
          </a:xfrm>
          <a:prstGeom prst="plaque">
            <a:avLst>
              <a:gd name="adj" fmla="val 6969"/>
            </a:avLst>
          </a:prstGeom>
          <a:solidFill>
            <a:srgbClr val="F4E5D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752764-0FE4-4694-9638-62B4D9B8A4EC}"/>
              </a:ext>
            </a:extLst>
          </p:cNvPr>
          <p:cNvSpPr/>
          <p:nvPr userDrawn="1"/>
        </p:nvSpPr>
        <p:spPr>
          <a:xfrm>
            <a:off x="5982440" y="414885"/>
            <a:ext cx="227108" cy="227108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AF86C4-25C8-45F2-B5FC-2AF3C5312649}"/>
              </a:ext>
            </a:extLst>
          </p:cNvPr>
          <p:cNvCxnSpPr>
            <a:cxnSpLocks/>
            <a:stCxn id="27" idx="0"/>
          </p:cNvCxnSpPr>
          <p:nvPr userDrawn="1"/>
        </p:nvCxnSpPr>
        <p:spPr>
          <a:xfrm flipV="1">
            <a:off x="6095994" y="0"/>
            <a:ext cx="0" cy="414885"/>
          </a:xfrm>
          <a:prstGeom prst="line">
            <a:avLst/>
          </a:prstGeom>
          <a:ln w="12700">
            <a:gradFill>
              <a:gsLst>
                <a:gs pos="0">
                  <a:srgbClr val="E4C2A9"/>
                </a:gs>
                <a:gs pos="100000">
                  <a:srgbClr val="E4C2A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906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F4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액자 24">
            <a:extLst>
              <a:ext uri="{FF2B5EF4-FFF2-40B4-BE49-F238E27FC236}">
                <a16:creationId xmlns:a16="http://schemas.microsoft.com/office/drawing/2014/main" id="{F6C757FD-4DF0-4623-8513-F3D78F79C799}"/>
              </a:ext>
            </a:extLst>
          </p:cNvPr>
          <p:cNvSpPr/>
          <p:nvPr userDrawn="1"/>
        </p:nvSpPr>
        <p:spPr>
          <a:xfrm flipV="1">
            <a:off x="0" y="-2"/>
            <a:ext cx="12192000" cy="601325"/>
          </a:xfrm>
          <a:prstGeom prst="frame">
            <a:avLst>
              <a:gd name="adj1" fmla="val 50000"/>
            </a:avLst>
          </a:prstGeom>
          <a:gradFill flip="none" rotWithShape="1">
            <a:gsLst>
              <a:gs pos="0">
                <a:srgbClr val="E7C49D">
                  <a:alpha val="31000"/>
                </a:srgbClr>
              </a:gs>
              <a:gs pos="100000">
                <a:srgbClr val="F3D5BB">
                  <a:alpha val="50000"/>
                </a:srgbClr>
              </a:gs>
            </a:gsLst>
            <a:lin ang="10800000" scaled="1"/>
            <a:tileRect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  <a:stCxn id="21" idx="3"/>
            <a:endCxn id="9" idx="1"/>
          </p:cNvCxnSpPr>
          <p:nvPr userDrawn="1"/>
        </p:nvCxnSpPr>
        <p:spPr>
          <a:xfrm>
            <a:off x="3665764" y="300645"/>
            <a:ext cx="2430230" cy="4382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512232" y="6153506"/>
            <a:ext cx="601332" cy="601332"/>
          </a:xfrm>
          <a:prstGeom prst="frame">
            <a:avLst>
              <a:gd name="adj1" fmla="val 26516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787823"/>
            <a:ext cx="4748213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3600">
                <a:solidFill>
                  <a:srgbClr val="1B3C3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038" y="6412706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rgbClr val="1B3C33">
                    <a:alpha val="64000"/>
                  </a:srgb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L@RGO</a:t>
            </a:r>
            <a:endParaRPr 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899" y="6355470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00037" y="199666"/>
            <a:ext cx="3365727" cy="201957"/>
          </a:xfrm>
          <a:prstGeom prst="plaque">
            <a:avLst>
              <a:gd name="adj" fmla="val 0"/>
            </a:avLst>
          </a:prstGeom>
          <a:solidFill>
            <a:srgbClr val="1B3C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4E5D4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EVERGREEN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548FD7-C517-4292-82A6-F957F97FC2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4" y="204048"/>
            <a:ext cx="5795969" cy="201957"/>
          </a:xfrm>
          <a:effectLst/>
        </p:spPr>
        <p:txBody>
          <a:bodyPr/>
          <a:lstStyle>
            <a:lvl1pPr algn="l">
              <a:defRPr sz="1100" b="1">
                <a:solidFill>
                  <a:srgbClr val="1B3C3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5620AF-F882-439A-813F-BD88DCD6D139}"/>
              </a:ext>
            </a:extLst>
          </p:cNvPr>
          <p:cNvCxnSpPr>
            <a:cxnSpLocks/>
          </p:cNvCxnSpPr>
          <p:nvPr userDrawn="1"/>
        </p:nvCxnSpPr>
        <p:spPr>
          <a:xfrm>
            <a:off x="2661557" y="6569303"/>
            <a:ext cx="8205107" cy="0"/>
          </a:xfrm>
          <a:prstGeom prst="line">
            <a:avLst/>
          </a:prstGeom>
          <a:ln w="6350">
            <a:solidFill>
              <a:srgbClr val="E3AB83">
                <a:alpha val="2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056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rgbClr val="1D403A"/>
            </a:gs>
            <a:gs pos="33000">
              <a:srgbClr val="1B3C33"/>
            </a:gs>
            <a:gs pos="100000">
              <a:srgbClr val="2A5963"/>
            </a:gs>
            <a:gs pos="0">
              <a:srgbClr val="2A5963">
                <a:lumMod val="73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/>
              <a:t>DESIGNED BY L@RGO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6EB54D-3D9A-4FE3-B3C0-529A9B526D02}"/>
              </a:ext>
            </a:extLst>
          </p:cNvPr>
          <p:cNvSpPr/>
          <p:nvPr userDrawn="1"/>
        </p:nvSpPr>
        <p:spPr>
          <a:xfrm>
            <a:off x="9696450" y="-809625"/>
            <a:ext cx="304800" cy="304800"/>
          </a:xfrm>
          <a:prstGeom prst="rect">
            <a:avLst/>
          </a:prstGeom>
          <a:solidFill>
            <a:srgbClr val="2F6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91BE63-91C9-4CA6-AFB8-0A6FD982CA18}"/>
              </a:ext>
            </a:extLst>
          </p:cNvPr>
          <p:cNvSpPr/>
          <p:nvPr userDrawn="1"/>
        </p:nvSpPr>
        <p:spPr>
          <a:xfrm>
            <a:off x="9344025" y="-809625"/>
            <a:ext cx="304800" cy="304800"/>
          </a:xfrm>
          <a:prstGeom prst="rect">
            <a:avLst/>
          </a:prstGeom>
          <a:solidFill>
            <a:srgbClr val="347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DB8E0-0C4D-4CC7-94A0-661F585DD931}"/>
              </a:ext>
            </a:extLst>
          </p:cNvPr>
          <p:cNvSpPr/>
          <p:nvPr userDrawn="1"/>
        </p:nvSpPr>
        <p:spPr>
          <a:xfrm>
            <a:off x="8872538" y="-809625"/>
            <a:ext cx="304800" cy="304800"/>
          </a:xfrm>
          <a:prstGeom prst="rect">
            <a:avLst/>
          </a:prstGeom>
          <a:solidFill>
            <a:srgbClr val="1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83CFFB-5334-46FF-86C8-A0CC810EC612}"/>
              </a:ext>
            </a:extLst>
          </p:cNvPr>
          <p:cNvSpPr/>
          <p:nvPr userDrawn="1"/>
        </p:nvSpPr>
        <p:spPr>
          <a:xfrm>
            <a:off x="8506258" y="-809625"/>
            <a:ext cx="304800" cy="304800"/>
          </a:xfrm>
          <a:prstGeom prst="rect">
            <a:avLst/>
          </a:prstGeom>
          <a:solidFill>
            <a:srgbClr val="60A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112D83-770C-443F-82F5-97256A813FA8}"/>
              </a:ext>
            </a:extLst>
          </p:cNvPr>
          <p:cNvSpPr/>
          <p:nvPr userDrawn="1"/>
        </p:nvSpPr>
        <p:spPr>
          <a:xfrm>
            <a:off x="8506258" y="-452438"/>
            <a:ext cx="304800" cy="304800"/>
          </a:xfrm>
          <a:prstGeom prst="rect">
            <a:avLst/>
          </a:prstGeom>
          <a:solidFill>
            <a:srgbClr val="F4E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7EC213-9E6C-4859-B648-552AD03DF2FF}"/>
              </a:ext>
            </a:extLst>
          </p:cNvPr>
          <p:cNvSpPr/>
          <p:nvPr userDrawn="1"/>
        </p:nvSpPr>
        <p:spPr>
          <a:xfrm>
            <a:off x="8872538" y="-452438"/>
            <a:ext cx="304800" cy="304800"/>
          </a:xfrm>
          <a:prstGeom prst="rect">
            <a:avLst/>
          </a:prstGeom>
          <a:solidFill>
            <a:srgbClr val="F3D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2051B-93E1-493B-B35D-32B90D01DB13}"/>
              </a:ext>
            </a:extLst>
          </p:cNvPr>
          <p:cNvSpPr/>
          <p:nvPr userDrawn="1"/>
        </p:nvSpPr>
        <p:spPr>
          <a:xfrm>
            <a:off x="9348788" y="-452438"/>
            <a:ext cx="304800" cy="3048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588036-6677-436A-BFB5-AB723E558B05}"/>
              </a:ext>
            </a:extLst>
          </p:cNvPr>
          <p:cNvSpPr/>
          <p:nvPr userDrawn="1"/>
        </p:nvSpPr>
        <p:spPr>
          <a:xfrm>
            <a:off x="9696450" y="-452438"/>
            <a:ext cx="304800" cy="304800"/>
          </a:xfrm>
          <a:prstGeom prst="rect">
            <a:avLst/>
          </a:prstGeom>
          <a:solidFill>
            <a:srgbClr val="D2B4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13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87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pos="189">
          <p15:clr>
            <a:srgbClr val="F26B43"/>
          </p15:clr>
        </p15:guide>
        <p15:guide id="6" pos="749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0D324EA-DCF9-459E-B74E-C713B324DF85}"/>
              </a:ext>
            </a:extLst>
          </p:cNvPr>
          <p:cNvSpPr/>
          <p:nvPr/>
        </p:nvSpPr>
        <p:spPr>
          <a:xfrm>
            <a:off x="7452476" y="4708578"/>
            <a:ext cx="339672" cy="339672"/>
          </a:xfrm>
          <a:prstGeom prst="rect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925BD324-EC58-474D-86E4-413CD5D892AB}"/>
              </a:ext>
            </a:extLst>
          </p:cNvPr>
          <p:cNvSpPr/>
          <p:nvPr/>
        </p:nvSpPr>
        <p:spPr>
          <a:xfrm>
            <a:off x="4552947" y="1702855"/>
            <a:ext cx="3086104" cy="3234142"/>
          </a:xfrm>
          <a:prstGeom prst="frame">
            <a:avLst>
              <a:gd name="adj1" fmla="val 7334"/>
            </a:avLst>
          </a:prstGeom>
          <a:gradFill>
            <a:gsLst>
              <a:gs pos="0">
                <a:srgbClr val="2A5963"/>
              </a:gs>
              <a:gs pos="100000">
                <a:srgbClr val="1B3C35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77" y="2304390"/>
            <a:ext cx="5505016" cy="549404"/>
          </a:xfrm>
        </p:spPr>
        <p:txBody>
          <a:bodyPr/>
          <a:lstStyle/>
          <a:p>
            <a:r>
              <a:rPr lang="ko-KR" altLang="en-US" sz="2500" dirty="0"/>
              <a:t>시각장애인의 학습을 위한 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4243" y="3796810"/>
            <a:ext cx="6003511" cy="339672"/>
          </a:xfrm>
        </p:spPr>
        <p:txBody>
          <a:bodyPr/>
          <a:lstStyle/>
          <a:p>
            <a:r>
              <a:rPr lang="en-US" altLang="ko-KR" dirty="0"/>
              <a:t>Text Extraction and  Braille Conversion System </a:t>
            </a:r>
            <a:r>
              <a:rPr lang="ko-KR" altLang="en-US" dirty="0"/>
              <a:t>  </a:t>
            </a:r>
            <a:r>
              <a:rPr lang="en-US" altLang="ko-KR" dirty="0"/>
              <a:t>for learning for the visually impaired  </a:t>
            </a:r>
            <a:endParaRPr lang="ko-KR" altLang="en-US" dirty="0"/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E4BD2995-AB6A-4852-B7F0-0EDCE487C878}"/>
              </a:ext>
            </a:extLst>
          </p:cNvPr>
          <p:cNvSpPr txBox="1">
            <a:spLocks/>
          </p:cNvSpPr>
          <p:nvPr/>
        </p:nvSpPr>
        <p:spPr>
          <a:xfrm>
            <a:off x="1033040" y="2879596"/>
            <a:ext cx="6247116" cy="54940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8000" b="0" kern="1200" spc="-60" baseline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3500" b="0" i="0" u="none" strike="noStrike" kern="1200" cap="none" spc="-60" normalizeH="0" baseline="0" noProof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텍스트 추출 및 점자 변환 시스템</a:t>
            </a:r>
          </a:p>
        </p:txBody>
      </p:sp>
      <p:sp>
        <p:nvSpPr>
          <p:cNvPr id="12" name="제목 4">
            <a:extLst>
              <a:ext uri="{FF2B5EF4-FFF2-40B4-BE49-F238E27FC236}">
                <a16:creationId xmlns:a16="http://schemas.microsoft.com/office/drawing/2014/main" id="{8D058507-FDB5-48DC-B263-63B1915E59FA}"/>
              </a:ext>
            </a:extLst>
          </p:cNvPr>
          <p:cNvSpPr txBox="1">
            <a:spLocks/>
          </p:cNvSpPr>
          <p:nvPr/>
        </p:nvSpPr>
        <p:spPr>
          <a:xfrm>
            <a:off x="6954480" y="2660521"/>
            <a:ext cx="4286548" cy="54940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8000" b="0" kern="1200" spc="-60" baseline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7000" b="0" i="0" u="none" strike="noStrike" kern="1200" cap="none" spc="-60" normalizeH="0" baseline="0" noProof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“</a:t>
            </a:r>
            <a:r>
              <a:rPr kumimoji="0" lang="ko-KR" altLang="en-US" sz="7000" b="0" i="0" u="none" strike="noStrike" kern="1200" cap="none" spc="-60" normalizeH="0" baseline="0" noProof="0" dirty="0" err="1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훈민점음</a:t>
            </a:r>
            <a:r>
              <a:rPr kumimoji="0" lang="en-US" altLang="ko-KR" sz="7000" b="0" i="0" u="none" strike="noStrike" kern="1200" cap="none" spc="-60" normalizeH="0" baseline="0" noProof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”</a:t>
            </a:r>
            <a:endParaRPr kumimoji="0" lang="ko-KR" altLang="en-US" sz="7000" b="0" i="0" u="none" strike="noStrike" kern="1200" cap="none" spc="-60" normalizeH="0" baseline="0" noProof="0" dirty="0">
              <a:ln w="3175">
                <a:noFill/>
              </a:ln>
              <a:gradFill>
                <a:gsLst>
                  <a:gs pos="100000">
                    <a:srgbClr val="F3D5BB"/>
                  </a:gs>
                  <a:gs pos="0">
                    <a:srgbClr val="F4E5D4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pic>
        <p:nvPicPr>
          <p:cNvPr id="3" name="그래픽 2" descr="펼쳐진 책 윤곽선">
            <a:extLst>
              <a:ext uri="{FF2B5EF4-FFF2-40B4-BE49-F238E27FC236}">
                <a16:creationId xmlns:a16="http://schemas.microsoft.com/office/drawing/2014/main" id="{4E57A277-F7C9-4DF1-B3F5-9A4C5DBDC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0757" y="162836"/>
            <a:ext cx="1430482" cy="1430482"/>
          </a:xfrm>
          <a:prstGeom prst="rect">
            <a:avLst/>
          </a:prstGeom>
        </p:spPr>
      </p:pic>
      <p:pic>
        <p:nvPicPr>
          <p:cNvPr id="13" name="그래픽 12" descr="브라유 점자 단색으로 채워진">
            <a:extLst>
              <a:ext uri="{FF2B5EF4-FFF2-40B4-BE49-F238E27FC236}">
                <a16:creationId xmlns:a16="http://schemas.microsoft.com/office/drawing/2014/main" id="{874719E2-2A8E-4C40-AA00-53B8006B0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302" y="4532569"/>
            <a:ext cx="825290" cy="825290"/>
          </a:xfrm>
          <a:prstGeom prst="rect">
            <a:avLst/>
          </a:prstGeom>
        </p:spPr>
      </p:pic>
      <p:sp>
        <p:nvSpPr>
          <p:cNvPr id="15" name="제목 4">
            <a:extLst>
              <a:ext uri="{FF2B5EF4-FFF2-40B4-BE49-F238E27FC236}">
                <a16:creationId xmlns:a16="http://schemas.microsoft.com/office/drawing/2014/main" id="{26AD331A-F6CA-4195-BA81-7CD061455FB7}"/>
              </a:ext>
            </a:extLst>
          </p:cNvPr>
          <p:cNvSpPr txBox="1">
            <a:spLocks/>
          </p:cNvSpPr>
          <p:nvPr/>
        </p:nvSpPr>
        <p:spPr>
          <a:xfrm>
            <a:off x="8125098" y="5048250"/>
            <a:ext cx="3730084" cy="1464978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8000" b="0" kern="1200" spc="-60" baseline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ea"/>
                <a:ea typeface="+mj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200" b="0" i="0" u="none" strike="noStrike" kern="1200" cap="none" spc="-60" normalizeH="0" baseline="0" noProof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2018152011</a:t>
            </a:r>
            <a:r>
              <a:rPr kumimoji="0" lang="ko-KR" altLang="en-US" sz="2200" b="0" i="0" u="none" strike="noStrike" kern="1200" cap="none" spc="-60" normalizeH="0" baseline="0" noProof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김채리</a:t>
            </a:r>
            <a:endParaRPr kumimoji="0" lang="en-US" altLang="ko-KR" sz="2200" b="0" i="0" u="none" strike="noStrike" kern="1200" cap="none" spc="-60" normalizeH="0" baseline="0" noProof="0" dirty="0">
              <a:ln w="3175">
                <a:noFill/>
              </a:ln>
              <a:gradFill>
                <a:gsLst>
                  <a:gs pos="100000">
                    <a:srgbClr val="F3D5BB"/>
                  </a:gs>
                  <a:gs pos="0">
                    <a:srgbClr val="F4E5D4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200" b="0" i="0" u="none" strike="noStrike" kern="1200" cap="none" spc="-60" normalizeH="0" baseline="0" noProof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2018152010 </a:t>
            </a:r>
            <a:r>
              <a:rPr kumimoji="0" lang="ko-KR" altLang="en-US" sz="2200" b="0" i="0" u="none" strike="noStrike" kern="1200" cap="none" spc="-60" normalizeH="0" baseline="0" noProof="0" dirty="0" err="1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김지안</a:t>
            </a:r>
            <a:endParaRPr kumimoji="0" lang="en-US" altLang="ko-KR" sz="2200" b="0" i="0" u="none" strike="noStrike" kern="1200" cap="none" spc="-60" normalizeH="0" baseline="0" noProof="0" dirty="0">
              <a:ln w="3175">
                <a:noFill/>
              </a:ln>
              <a:gradFill>
                <a:gsLst>
                  <a:gs pos="100000">
                    <a:srgbClr val="F3D5BB"/>
                  </a:gs>
                  <a:gs pos="0">
                    <a:srgbClr val="F4E5D4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200" b="0" i="0" u="none" strike="noStrike" kern="1200" cap="none" spc="-60" normalizeH="0" baseline="0" noProof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2018150007 </a:t>
            </a:r>
            <a:r>
              <a:rPr kumimoji="0" lang="ko-KR" altLang="en-US" sz="2200" b="0" i="0" u="none" strike="noStrike" kern="1200" cap="none" spc="-60" normalizeH="0" baseline="0" noProof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김용민</a:t>
            </a:r>
            <a:endParaRPr kumimoji="0" lang="en-US" altLang="ko-KR" sz="2200" b="0" i="0" u="none" strike="noStrike" kern="1200" cap="none" spc="-60" normalizeH="0" baseline="0" noProof="0" dirty="0">
              <a:ln w="3175">
                <a:noFill/>
              </a:ln>
              <a:gradFill>
                <a:gsLst>
                  <a:gs pos="100000">
                    <a:srgbClr val="F3D5BB"/>
                  </a:gs>
                  <a:gs pos="0">
                    <a:srgbClr val="F4E5D4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200" b="0" i="0" u="none" strike="noStrike" kern="1200" cap="none" spc="-60" normalizeH="0" baseline="0" noProof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2018150032 </a:t>
            </a:r>
            <a:r>
              <a:rPr kumimoji="0" lang="ko-KR" altLang="en-US" sz="2200" b="0" i="0" u="none" strike="noStrike" kern="1200" cap="none" spc="-60" normalizeH="0" baseline="0" noProof="0" dirty="0">
                <a:ln w="3175">
                  <a:noFill/>
                </a:ln>
                <a:gradFill>
                  <a:gsLst>
                    <a:gs pos="100000">
                      <a:srgbClr val="F3D5BB"/>
                    </a:gs>
                    <a:gs pos="0">
                      <a:srgbClr val="F4E5D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이예지</a:t>
            </a:r>
            <a:endParaRPr kumimoji="0" lang="en-US" altLang="ko-KR" sz="2200" b="0" i="0" u="none" strike="noStrike" kern="1200" cap="none" spc="-60" normalizeH="0" baseline="0" noProof="0" dirty="0">
              <a:ln w="3175">
                <a:noFill/>
              </a:ln>
              <a:gradFill>
                <a:gsLst>
                  <a:gs pos="100000">
                    <a:srgbClr val="F3D5BB"/>
                  </a:gs>
                  <a:gs pos="0">
                    <a:srgbClr val="F4E5D4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29000C-4A7B-4625-80BF-E8A6F66E10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645" y="1187949"/>
            <a:ext cx="880409" cy="81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1. </a:t>
            </a:r>
            <a:r>
              <a:rPr lang="ko-KR" altLang="en-US" sz="3300" dirty="0"/>
              <a:t>주제 소개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E48048A-D376-4A27-84C5-94089DE9592E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AB062A00-DBAC-4B01-B082-ED53B65DF846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제목 3">
            <a:extLst>
              <a:ext uri="{FF2B5EF4-FFF2-40B4-BE49-F238E27FC236}">
                <a16:creationId xmlns:a16="http://schemas.microsoft.com/office/drawing/2014/main" id="{87E35DBA-A7C4-4CFF-880A-5F86FBC60D35}"/>
              </a:ext>
            </a:extLst>
          </p:cNvPr>
          <p:cNvSpPr txBox="1">
            <a:spLocks/>
          </p:cNvSpPr>
          <p:nvPr/>
        </p:nvSpPr>
        <p:spPr>
          <a:xfrm>
            <a:off x="1264365" y="745951"/>
            <a:ext cx="242422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주제 소개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F7BD6-703F-4FE0-8853-0B29CBDE6053}"/>
              </a:ext>
            </a:extLst>
          </p:cNvPr>
          <p:cNvSpPr txBox="1"/>
          <p:nvPr/>
        </p:nvSpPr>
        <p:spPr>
          <a:xfrm>
            <a:off x="659767" y="1664369"/>
            <a:ext cx="9090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과거에 비해 시각장애인들의 수는 증가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⇒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점역 교재 부족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보호자들이 직접 모든 책을 점역하기에는 한계가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⇒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시각장애인들은 본인의 의지에 관계없이 교육권을 침해당함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F2D58D-1339-4E6A-976D-94464442366B}"/>
              </a:ext>
            </a:extLst>
          </p:cNvPr>
          <p:cNvSpPr txBox="1"/>
          <p:nvPr/>
        </p:nvSpPr>
        <p:spPr>
          <a:xfrm>
            <a:off x="185693" y="3414025"/>
            <a:ext cx="11820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latin typeface="+mj-ea"/>
                <a:ea typeface="+mj-ea"/>
              </a:rPr>
              <a:t>“</a:t>
            </a:r>
            <a:r>
              <a:rPr lang="ko-KR" altLang="en-US" sz="2700" dirty="0">
                <a:latin typeface="+mj-ea"/>
                <a:ea typeface="+mj-ea"/>
              </a:rPr>
              <a:t>시각장애인들의 교육권을 보장하고 보호자의 도움 없이도 </a:t>
            </a:r>
            <a:endParaRPr lang="en-US" altLang="ko-KR" sz="2700" dirty="0">
              <a:latin typeface="+mj-ea"/>
              <a:ea typeface="+mj-ea"/>
            </a:endParaRPr>
          </a:p>
          <a:p>
            <a:r>
              <a:rPr lang="en-US" altLang="ko-KR" sz="2700" dirty="0">
                <a:latin typeface="+mj-ea"/>
                <a:ea typeface="+mj-ea"/>
              </a:rPr>
              <a:t>                                          </a:t>
            </a:r>
            <a:r>
              <a:rPr lang="ko-KR" altLang="en-US" sz="2700" dirty="0">
                <a:latin typeface="+mj-ea"/>
                <a:ea typeface="+mj-ea"/>
              </a:rPr>
              <a:t>스스로 학습할 수 있도록 도와주는 학습 보조 점자 시스템</a:t>
            </a:r>
            <a:r>
              <a:rPr lang="en-US" altLang="ko-KR" sz="2700" dirty="0">
                <a:latin typeface="+mj-ea"/>
                <a:ea typeface="+mj-ea"/>
              </a:rPr>
              <a:t>”</a:t>
            </a:r>
            <a:endParaRPr lang="ko-KR" altLang="en-US" sz="2700" dirty="0">
              <a:latin typeface="+mj-ea"/>
              <a:ea typeface="+mj-ea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26BD515-40E6-439B-AE01-AC0EACBB3465}"/>
              </a:ext>
            </a:extLst>
          </p:cNvPr>
          <p:cNvGrpSpPr/>
          <p:nvPr/>
        </p:nvGrpSpPr>
        <p:grpSpPr>
          <a:xfrm>
            <a:off x="1595241" y="4537438"/>
            <a:ext cx="8259331" cy="1617948"/>
            <a:chOff x="2551586" y="4969802"/>
            <a:chExt cx="8259331" cy="1617948"/>
          </a:xfrm>
        </p:grpSpPr>
        <p:pic>
          <p:nvPicPr>
            <p:cNvPr id="66" name="그래픽 65" descr="문서">
              <a:extLst>
                <a:ext uri="{FF2B5EF4-FFF2-40B4-BE49-F238E27FC236}">
                  <a16:creationId xmlns:a16="http://schemas.microsoft.com/office/drawing/2014/main" id="{34FFB576-B9A8-4182-B29B-6C76A33AF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12983" y="5039239"/>
              <a:ext cx="807006" cy="807006"/>
            </a:xfrm>
            <a:prstGeom prst="rect">
              <a:avLst/>
            </a:prstGeom>
          </p:spPr>
        </p:pic>
        <p:pic>
          <p:nvPicPr>
            <p:cNvPr id="67" name="그래픽 66" descr="소리 중간">
              <a:extLst>
                <a:ext uri="{FF2B5EF4-FFF2-40B4-BE49-F238E27FC236}">
                  <a16:creationId xmlns:a16="http://schemas.microsoft.com/office/drawing/2014/main" id="{A1168A93-B4E3-4523-BE2E-92E6F3E5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45560" y="5073632"/>
              <a:ext cx="958992" cy="807006"/>
            </a:xfrm>
            <a:prstGeom prst="rect">
              <a:avLst/>
            </a:prstGeom>
          </p:spPr>
        </p:pic>
        <p:pic>
          <p:nvPicPr>
            <p:cNvPr id="68" name="그래픽 67" descr="브라유 점자">
              <a:extLst>
                <a:ext uri="{FF2B5EF4-FFF2-40B4-BE49-F238E27FC236}">
                  <a16:creationId xmlns:a16="http://schemas.microsoft.com/office/drawing/2014/main" id="{5629A8B1-CDCD-4ADF-9BEC-3F95E3187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5753922" y="5075600"/>
              <a:ext cx="739237" cy="806590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6277E92-A93A-4AD7-AB37-EE7795BBED32}"/>
                </a:ext>
              </a:extLst>
            </p:cNvPr>
            <p:cNvGrpSpPr/>
            <p:nvPr/>
          </p:nvGrpSpPr>
          <p:grpSpPr>
            <a:xfrm>
              <a:off x="2551586" y="5848514"/>
              <a:ext cx="2411581" cy="739236"/>
              <a:chOff x="535761" y="5742431"/>
              <a:chExt cx="2411581" cy="739236"/>
            </a:xfrm>
          </p:grpSpPr>
          <p:sp>
            <p:nvSpPr>
              <p:cNvPr id="65" name="제목 3">
                <a:extLst>
                  <a:ext uri="{FF2B5EF4-FFF2-40B4-BE49-F238E27FC236}">
                    <a16:creationId xmlns:a16="http://schemas.microsoft.com/office/drawing/2014/main" id="{353868CD-CE7E-4857-98D4-07DB1D3775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761" y="5829150"/>
                <a:ext cx="2411581" cy="567808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txBody>
              <a:bodyPr vert="horz" lIns="0" tIns="0" rIns="0" bIns="0" rtlCol="0" anchor="ctr" anchorCtr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3600" b="1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B3C35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원하는 문서 또는 사진의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텍스트 출력 기능 구현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2B381B3-B972-490F-B861-D1E27CB52137}"/>
                  </a:ext>
                </a:extLst>
              </p:cNvPr>
              <p:cNvSpPr/>
              <p:nvPr/>
            </p:nvSpPr>
            <p:spPr>
              <a:xfrm>
                <a:off x="836925" y="5742431"/>
                <a:ext cx="1791646" cy="739236"/>
              </a:xfrm>
              <a:prstGeom prst="rect">
                <a:avLst/>
              </a:prstGeom>
              <a:noFill/>
              <a:ln w="38100">
                <a:solidFill>
                  <a:srgbClr val="2A59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8" name="그래픽 77" descr="UI UX 단색으로 채워진">
              <a:extLst>
                <a:ext uri="{FF2B5EF4-FFF2-40B4-BE49-F238E27FC236}">
                  <a16:creationId xmlns:a16="http://schemas.microsoft.com/office/drawing/2014/main" id="{68C46365-5F42-4747-8BBB-AAE5F3E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87771" y="4969802"/>
              <a:ext cx="949599" cy="923330"/>
            </a:xfrm>
            <a:prstGeom prst="rect">
              <a:avLst/>
            </a:prstGeom>
          </p:spPr>
        </p:pic>
        <p:pic>
          <p:nvPicPr>
            <p:cNvPr id="13" name="그래픽 12" descr="무선 마이크 단색으로 채워진">
              <a:extLst>
                <a:ext uri="{FF2B5EF4-FFF2-40B4-BE49-F238E27FC236}">
                  <a16:creationId xmlns:a16="http://schemas.microsoft.com/office/drawing/2014/main" id="{A5A2A3F4-2F18-4895-89F5-15DAD915E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380172" y="5039239"/>
              <a:ext cx="739236" cy="739236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7A6354-C4F7-4E53-8461-A53F779A49F0}"/>
                </a:ext>
              </a:extLst>
            </p:cNvPr>
            <p:cNvGrpSpPr/>
            <p:nvPr/>
          </p:nvGrpSpPr>
          <p:grpSpPr>
            <a:xfrm>
              <a:off x="4373893" y="5848514"/>
              <a:ext cx="2799780" cy="739236"/>
              <a:chOff x="2737235" y="5757912"/>
              <a:chExt cx="2799780" cy="739236"/>
            </a:xfrm>
          </p:grpSpPr>
          <p:sp>
            <p:nvSpPr>
              <p:cNvPr id="69" name="제목 3">
                <a:extLst>
                  <a:ext uri="{FF2B5EF4-FFF2-40B4-BE49-F238E27FC236}">
                    <a16:creationId xmlns:a16="http://schemas.microsoft.com/office/drawing/2014/main" id="{F5993AC7-1F9D-4BC3-A5DF-E061ABABD0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37235" y="5808987"/>
                <a:ext cx="2799780" cy="567808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txBody>
              <a:bodyPr vert="horz" lIns="0" tIns="0" rIns="0" bIns="0" rtlCol="0" anchor="ctr" anchorCtr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3600" b="1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B3C35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텍스트에 따른 음성 및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점자 출력 기능 구현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6112B5E6-E78A-47A5-8123-FD524C856C9C}"/>
                  </a:ext>
                </a:extLst>
              </p:cNvPr>
              <p:cNvSpPr/>
              <p:nvPr/>
            </p:nvSpPr>
            <p:spPr>
              <a:xfrm>
                <a:off x="3225973" y="5757912"/>
                <a:ext cx="1791646" cy="739236"/>
              </a:xfrm>
              <a:prstGeom prst="rect">
                <a:avLst/>
              </a:prstGeom>
              <a:noFill/>
              <a:ln w="38100">
                <a:solidFill>
                  <a:srgbClr val="2A59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52B0C0B8-D38E-42B8-A987-3C6CF40C9FBF}"/>
                </a:ext>
              </a:extLst>
            </p:cNvPr>
            <p:cNvGrpSpPr/>
            <p:nvPr/>
          </p:nvGrpSpPr>
          <p:grpSpPr>
            <a:xfrm>
              <a:off x="6784503" y="5837635"/>
              <a:ext cx="1956137" cy="739236"/>
              <a:chOff x="5372524" y="5757912"/>
              <a:chExt cx="1956137" cy="739236"/>
            </a:xfrm>
          </p:grpSpPr>
          <p:sp>
            <p:nvSpPr>
              <p:cNvPr id="79" name="제목 3">
                <a:extLst>
                  <a:ext uri="{FF2B5EF4-FFF2-40B4-BE49-F238E27FC236}">
                    <a16:creationId xmlns:a16="http://schemas.microsoft.com/office/drawing/2014/main" id="{11FA2DFB-5C18-444C-9B05-542A686A4C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2524" y="5843626"/>
                <a:ext cx="1956137" cy="567808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txBody>
              <a:bodyPr vert="horz" lIns="0" tIns="0" rIns="0" bIns="0" rtlCol="0" anchor="ctr" anchorCtr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3600" b="1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B3C35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시각장애인을 위한 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UI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구현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9B7BBE49-FF64-441D-B1FD-E3BF5EE27E42}"/>
                  </a:ext>
                </a:extLst>
              </p:cNvPr>
              <p:cNvSpPr/>
              <p:nvPr/>
            </p:nvSpPr>
            <p:spPr>
              <a:xfrm>
                <a:off x="5506357" y="5757912"/>
                <a:ext cx="1791646" cy="739236"/>
              </a:xfrm>
              <a:prstGeom prst="rect">
                <a:avLst/>
              </a:prstGeom>
              <a:noFill/>
              <a:ln w="38100">
                <a:solidFill>
                  <a:srgbClr val="2A59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387F21D-C186-4633-9E7F-3DC44117A5DD}"/>
                </a:ext>
              </a:extLst>
            </p:cNvPr>
            <p:cNvGrpSpPr/>
            <p:nvPr/>
          </p:nvGrpSpPr>
          <p:grpSpPr>
            <a:xfrm>
              <a:off x="8854780" y="5848514"/>
              <a:ext cx="1956137" cy="739236"/>
              <a:chOff x="7607292" y="5757912"/>
              <a:chExt cx="1956137" cy="739236"/>
            </a:xfrm>
          </p:grpSpPr>
          <p:sp>
            <p:nvSpPr>
              <p:cNvPr id="81" name="제목 3">
                <a:extLst>
                  <a:ext uri="{FF2B5EF4-FFF2-40B4-BE49-F238E27FC236}">
                    <a16:creationId xmlns:a16="http://schemas.microsoft.com/office/drawing/2014/main" id="{18EFAE2B-E502-4388-B5A5-B2792E3830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07292" y="5832747"/>
                <a:ext cx="1956137" cy="567808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  <a:alpha val="5000"/>
                  </a:schemeClr>
                </a:solidFill>
              </a:ln>
            </p:spPr>
            <p:txBody>
              <a:bodyPr vert="horz" lIns="0" tIns="0" rIns="0" bIns="0" rtlCol="0" anchor="ctr" anchorCtr="0">
                <a:noAutofit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3600" b="1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B3C35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접근성 향상을 위한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보이스 </a:t>
                </a:r>
                <a:r>
                  <a:rPr lang="ko-KR" altLang="en-US" sz="1200" dirty="0" err="1">
                    <a:solidFill>
                      <a:schemeClr val="tx1"/>
                    </a:solidFill>
                  </a:rPr>
                  <a:t>어시스턴스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 구현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5DF88EC-D717-4779-BA13-002A6D4CF855}"/>
                  </a:ext>
                </a:extLst>
              </p:cNvPr>
              <p:cNvSpPr/>
              <p:nvPr/>
            </p:nvSpPr>
            <p:spPr>
              <a:xfrm>
                <a:off x="7683566" y="5757912"/>
                <a:ext cx="1791646" cy="739236"/>
              </a:xfrm>
              <a:prstGeom prst="rect">
                <a:avLst/>
              </a:prstGeom>
              <a:noFill/>
              <a:ln w="38100">
                <a:solidFill>
                  <a:srgbClr val="2A59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5661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2. </a:t>
            </a:r>
            <a:r>
              <a:rPr lang="ko-KR" altLang="en-US" sz="3300" dirty="0"/>
              <a:t>팀 소개 및 팀원 역할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E48048A-D376-4A27-84C5-94089DE9592E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AB062A00-DBAC-4B01-B082-ED53B65DF846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제목 3">
            <a:extLst>
              <a:ext uri="{FF2B5EF4-FFF2-40B4-BE49-F238E27FC236}">
                <a16:creationId xmlns:a16="http://schemas.microsoft.com/office/drawing/2014/main" id="{87E35DBA-A7C4-4CFF-880A-5F86FBC60D35}"/>
              </a:ext>
            </a:extLst>
          </p:cNvPr>
          <p:cNvSpPr txBox="1">
            <a:spLocks/>
          </p:cNvSpPr>
          <p:nvPr/>
        </p:nvSpPr>
        <p:spPr>
          <a:xfrm>
            <a:off x="1264365" y="745951"/>
            <a:ext cx="242422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팀 소개 및 팀원 역할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46939748-D0FF-4EF3-A5A8-719234AF4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060988"/>
              </p:ext>
            </p:extLst>
          </p:nvPr>
        </p:nvGraphicFramePr>
        <p:xfrm>
          <a:off x="454179" y="1494664"/>
          <a:ext cx="1107172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735">
                  <a:extLst>
                    <a:ext uri="{9D8B030D-6E8A-4147-A177-3AD203B41FA5}">
                      <a16:colId xmlns:a16="http://schemas.microsoft.com/office/drawing/2014/main" val="1185146527"/>
                    </a:ext>
                  </a:extLst>
                </a:gridCol>
                <a:gridCol w="2739842">
                  <a:extLst>
                    <a:ext uri="{9D8B030D-6E8A-4147-A177-3AD203B41FA5}">
                      <a16:colId xmlns:a16="http://schemas.microsoft.com/office/drawing/2014/main" val="2988101791"/>
                    </a:ext>
                  </a:extLst>
                </a:gridCol>
                <a:gridCol w="2218657">
                  <a:extLst>
                    <a:ext uri="{9D8B030D-6E8A-4147-A177-3AD203B41FA5}">
                      <a16:colId xmlns:a16="http://schemas.microsoft.com/office/drawing/2014/main" val="3780395953"/>
                    </a:ext>
                  </a:extLst>
                </a:gridCol>
                <a:gridCol w="2471517">
                  <a:extLst>
                    <a:ext uri="{9D8B030D-6E8A-4147-A177-3AD203B41FA5}">
                      <a16:colId xmlns:a16="http://schemas.microsoft.com/office/drawing/2014/main" val="3094819558"/>
                    </a:ext>
                  </a:extLst>
                </a:gridCol>
                <a:gridCol w="2592969">
                  <a:extLst>
                    <a:ext uri="{9D8B030D-6E8A-4147-A177-3AD203B41FA5}">
                      <a16:colId xmlns:a16="http://schemas.microsoft.com/office/drawing/2014/main" val="1640237025"/>
                    </a:ext>
                  </a:extLst>
                </a:gridCol>
              </a:tblGrid>
              <a:tr h="31181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46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김채리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46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김지안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46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김용민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46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이예지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46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087063"/>
                  </a:ext>
                </a:extLst>
              </a:tr>
              <a:tr h="1637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자료수집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앱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블루투스 통신 기법 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구축 기법 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와 앱 연동을 위한 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PHP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서버 관련 자료조사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TTS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하드웨어 회로도 설계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블루투스 모듈 관련 자료 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아두이노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부품 조사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이진화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잡티 제거 등의 </a:t>
                      </a:r>
                      <a:r>
                        <a:rPr kumimoji="0" lang="ko-KR" alt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전처리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방법 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OCR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기법 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후처리 방법 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이미지를 지속적으로 받기 위한 소켓 통신 방법 조사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부트스트랩 자료 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웹과 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연동을 위한 자료 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웹 서버 구축 기법 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웹에서의 음성 인식 방법 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조사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705253"/>
                  </a:ext>
                </a:extLst>
              </a:tr>
              <a:tr h="66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개발 환경 설계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DB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설계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PHP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회로 설계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통신 환경 설계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백엔드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서버 설계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통신 환경 설계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웹 개발 환경 설계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웹 서버 설계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92203"/>
                  </a:ext>
                </a:extLst>
              </a:tr>
              <a:tr h="1247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회원가입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등의 앱 기본 기능 구현 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TTS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PHP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구현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점자 처리기 구현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블루투스 모듈 구현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소켓 통신 구현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이진화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잡티제거 등의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알고리즘 구현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OCR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사전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맞춤법 검사 등의 후처리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회원가입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게시판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회원 등의 웹 기본 기능 구현 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구현</a:t>
                      </a:r>
                    </a:p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564853"/>
                  </a:ext>
                </a:extLst>
              </a:tr>
              <a:tr h="467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BD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통합 테스트 및 유지보수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482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35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3. </a:t>
            </a:r>
            <a:r>
              <a:rPr lang="ko-KR" altLang="en-US" sz="3300" dirty="0"/>
              <a:t>작품 요약 설명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E48048A-D376-4A27-84C5-94089DE9592E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AB062A00-DBAC-4B01-B082-ED53B65DF846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제목 3">
            <a:extLst>
              <a:ext uri="{FF2B5EF4-FFF2-40B4-BE49-F238E27FC236}">
                <a16:creationId xmlns:a16="http://schemas.microsoft.com/office/drawing/2014/main" id="{87E35DBA-A7C4-4CFF-880A-5F86FBC60D35}"/>
              </a:ext>
            </a:extLst>
          </p:cNvPr>
          <p:cNvSpPr txBox="1">
            <a:spLocks/>
          </p:cNvSpPr>
          <p:nvPr/>
        </p:nvSpPr>
        <p:spPr>
          <a:xfrm>
            <a:off x="1264365" y="745951"/>
            <a:ext cx="242422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작품 요약 설명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32" name="슬라이드 번호 개체 틀 25">
            <a:extLst>
              <a:ext uri="{FF2B5EF4-FFF2-40B4-BE49-F238E27FC236}">
                <a16:creationId xmlns:a16="http://schemas.microsoft.com/office/drawing/2014/main" id="{20EB5F05-6AD9-4689-BD95-4C4CBB592477}"/>
              </a:ext>
            </a:extLst>
          </p:cNvPr>
          <p:cNvSpPr txBox="1">
            <a:spLocks/>
          </p:cNvSpPr>
          <p:nvPr/>
        </p:nvSpPr>
        <p:spPr>
          <a:xfrm>
            <a:off x="11525899" y="6355470"/>
            <a:ext cx="576006" cy="2049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C4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3" name="그래픽 32" descr="온라인 네트워크">
            <a:extLst>
              <a:ext uri="{FF2B5EF4-FFF2-40B4-BE49-F238E27FC236}">
                <a16:creationId xmlns:a16="http://schemas.microsoft.com/office/drawing/2014/main" id="{C5233B9E-9F3C-4E1E-89E1-16F584E82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522" y="3839169"/>
            <a:ext cx="1093956" cy="937132"/>
          </a:xfrm>
          <a:prstGeom prst="rect">
            <a:avLst/>
          </a:prstGeom>
        </p:spPr>
      </p:pic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86F3F3E4-015E-4ED7-B859-ACDEDFCBE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3261"/>
              </p:ext>
            </p:extLst>
          </p:nvPr>
        </p:nvGraphicFramePr>
        <p:xfrm>
          <a:off x="92844" y="4902734"/>
          <a:ext cx="3078628" cy="1494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206">
                  <a:extLst>
                    <a:ext uri="{9D8B030D-6E8A-4147-A177-3AD203B41FA5}">
                      <a16:colId xmlns:a16="http://schemas.microsoft.com/office/drawing/2014/main" val="2614763827"/>
                    </a:ext>
                  </a:extLst>
                </a:gridCol>
                <a:gridCol w="1536422">
                  <a:extLst>
                    <a:ext uri="{9D8B030D-6E8A-4147-A177-3AD203B41FA5}">
                      <a16:colId xmlns:a16="http://schemas.microsoft.com/office/drawing/2014/main" val="2721358468"/>
                    </a:ext>
                  </a:extLst>
                </a:gridCol>
              </a:tblGrid>
              <a:tr h="271102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(Java, Android)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59119"/>
                  </a:ext>
                </a:extLst>
              </a:tr>
              <a:tr h="271102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사진 업로드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altLang="ko-KR" sz="13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소켓 통신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036925"/>
                  </a:ext>
                </a:extLst>
              </a:tr>
              <a:tr h="271102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변환된 텍스트 출력</a:t>
                      </a:r>
                      <a:endParaRPr lang="en-US" sz="13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3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37768"/>
                  </a:ext>
                </a:extLst>
              </a:tr>
              <a:tr h="336062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음성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변환 목록출력</a:t>
                      </a:r>
                      <a:endParaRPr lang="en-US" sz="13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 Speech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객체 이용</a:t>
                      </a:r>
                      <a:endParaRPr lang="en-US" sz="13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560369"/>
                  </a:ext>
                </a:extLst>
              </a:tr>
              <a:tr h="271102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보이스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어시스턴스</a:t>
                      </a:r>
                      <a:endParaRPr lang="en-US" sz="13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3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842595"/>
                  </a:ext>
                </a:extLst>
              </a:tr>
            </a:tbl>
          </a:graphicData>
        </a:graphic>
      </p:graphicFrame>
      <p:pic>
        <p:nvPicPr>
          <p:cNvPr id="35" name="그래픽 34" descr="서버">
            <a:extLst>
              <a:ext uri="{FF2B5EF4-FFF2-40B4-BE49-F238E27FC236}">
                <a16:creationId xmlns:a16="http://schemas.microsoft.com/office/drawing/2014/main" id="{AA506911-A651-4E59-999A-5FBDA3DAB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9203" y="1501817"/>
            <a:ext cx="844142" cy="824132"/>
          </a:xfrm>
          <a:prstGeom prst="rect">
            <a:avLst/>
          </a:prstGeom>
        </p:spPr>
      </p:pic>
      <p:pic>
        <p:nvPicPr>
          <p:cNvPr id="36" name="그래픽 4" descr="인터넷">
            <a:extLst>
              <a:ext uri="{FF2B5EF4-FFF2-40B4-BE49-F238E27FC236}">
                <a16:creationId xmlns:a16="http://schemas.microsoft.com/office/drawing/2014/main" id="{F1A3B3BA-E81C-4CFB-9262-5322B236C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09825" y="606528"/>
            <a:ext cx="1064160" cy="1110144"/>
          </a:xfrm>
          <a:prstGeom prst="rect">
            <a:avLst/>
          </a:prstGeom>
        </p:spPr>
      </p:pic>
      <p:graphicFrame>
        <p:nvGraphicFramePr>
          <p:cNvPr id="38" name="표 31">
            <a:extLst>
              <a:ext uri="{FF2B5EF4-FFF2-40B4-BE49-F238E27FC236}">
                <a16:creationId xmlns:a16="http://schemas.microsoft.com/office/drawing/2014/main" id="{44779A0F-30B3-443A-8F24-6E5ABDC4E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117508"/>
              </p:ext>
            </p:extLst>
          </p:nvPr>
        </p:nvGraphicFramePr>
        <p:xfrm>
          <a:off x="4408462" y="1642128"/>
          <a:ext cx="3879842" cy="144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921">
                  <a:extLst>
                    <a:ext uri="{9D8B030D-6E8A-4147-A177-3AD203B41FA5}">
                      <a16:colId xmlns:a16="http://schemas.microsoft.com/office/drawing/2014/main" val="2614763827"/>
                    </a:ext>
                  </a:extLst>
                </a:gridCol>
                <a:gridCol w="1939921">
                  <a:extLst>
                    <a:ext uri="{9D8B030D-6E8A-4147-A177-3AD203B41FA5}">
                      <a16:colId xmlns:a16="http://schemas.microsoft.com/office/drawing/2014/main" val="2329493989"/>
                    </a:ext>
                  </a:extLst>
                </a:gridCol>
              </a:tblGrid>
              <a:tr h="189937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웹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(Java, JSP)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081251"/>
                  </a:ext>
                </a:extLst>
              </a:tr>
              <a:tr h="189937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사진 업로드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altLang="ko-KR" sz="13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소켓 통신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036925"/>
                  </a:ext>
                </a:extLst>
              </a:tr>
              <a:tr h="189937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변환된 텍스트 출력</a:t>
                      </a:r>
                      <a:endParaRPr lang="en-US" sz="13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3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85606"/>
                  </a:ext>
                </a:extLst>
              </a:tr>
              <a:tr h="189937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음성과 변환 목록 출력</a:t>
                      </a:r>
                      <a:endParaRPr lang="en-US" sz="13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Speech Synthesis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37768"/>
                  </a:ext>
                </a:extLst>
              </a:tr>
              <a:tr h="189937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보이스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어시스턴스</a:t>
                      </a:r>
                      <a:endParaRPr lang="en-US" sz="13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Web Speech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842595"/>
                  </a:ext>
                </a:extLst>
              </a:tr>
            </a:tbl>
          </a:graphicData>
        </a:graphic>
      </p:graphicFrame>
      <p:pic>
        <p:nvPicPr>
          <p:cNvPr id="40" name="Picture 2" descr="Arduino Board Icons - Download Free Vector Icons | Noun Project">
            <a:extLst>
              <a:ext uri="{FF2B5EF4-FFF2-40B4-BE49-F238E27FC236}">
                <a16:creationId xmlns:a16="http://schemas.microsoft.com/office/drawing/2014/main" id="{740B6853-A4AF-47CD-B9B3-306EFA4A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33" y="3704140"/>
            <a:ext cx="1293584" cy="115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표 31">
            <a:extLst>
              <a:ext uri="{FF2B5EF4-FFF2-40B4-BE49-F238E27FC236}">
                <a16:creationId xmlns:a16="http://schemas.microsoft.com/office/drawing/2014/main" id="{A55CDCE3-2F2B-49D7-92E6-060174E10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951796"/>
              </p:ext>
            </p:extLst>
          </p:nvPr>
        </p:nvGraphicFramePr>
        <p:xfrm>
          <a:off x="3735941" y="4863069"/>
          <a:ext cx="4200032" cy="1241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849">
                  <a:extLst>
                    <a:ext uri="{9D8B030D-6E8A-4147-A177-3AD203B41FA5}">
                      <a16:colId xmlns:a16="http://schemas.microsoft.com/office/drawing/2014/main" val="2614763827"/>
                    </a:ext>
                  </a:extLst>
                </a:gridCol>
                <a:gridCol w="2560183">
                  <a:extLst>
                    <a:ext uri="{9D8B030D-6E8A-4147-A177-3AD203B41FA5}">
                      <a16:colId xmlns:a16="http://schemas.microsoft.com/office/drawing/2014/main" val="2206809403"/>
                    </a:ext>
                  </a:extLst>
                </a:gridCol>
              </a:tblGrid>
              <a:tr h="157253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하드웨어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99585"/>
                  </a:ext>
                </a:extLst>
              </a:tr>
              <a:tr h="189862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블루투스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통신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HC-06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036925"/>
                  </a:ext>
                </a:extLst>
              </a:tr>
              <a:tr h="266994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텍스트를 점자로 변환</a:t>
                      </a:r>
                      <a:endParaRPr lang="en-US" sz="13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점자 변환 알고리즘</a:t>
                      </a:r>
                      <a:endParaRPr lang="en-US" sz="13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37768"/>
                  </a:ext>
                </a:extLst>
              </a:tr>
              <a:tr h="372442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점자 출력</a:t>
                      </a:r>
                      <a:endParaRPr lang="en-US" sz="13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점자 모듈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라즈베리파이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아두이노</a:t>
                      </a:r>
                      <a:endParaRPr lang="en-US" sz="13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322621"/>
                  </a:ext>
                </a:extLst>
              </a:tr>
            </a:tbl>
          </a:graphicData>
        </a:graphic>
      </p:graphicFrame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924C38E9-B94D-479F-8426-D773D7D38A7D}"/>
              </a:ext>
            </a:extLst>
          </p:cNvPr>
          <p:cNvCxnSpPr>
            <a:cxnSpLocks/>
            <a:stCxn id="34" idx="2"/>
            <a:endCxn id="41" idx="2"/>
          </p:cNvCxnSpPr>
          <p:nvPr/>
        </p:nvCxnSpPr>
        <p:spPr>
          <a:xfrm rot="5400000" flipH="1" flipV="1">
            <a:off x="3587634" y="4148714"/>
            <a:ext cx="292845" cy="4203799"/>
          </a:xfrm>
          <a:prstGeom prst="bentConnector3">
            <a:avLst>
              <a:gd name="adj1" fmla="val -78062"/>
            </a:avLst>
          </a:prstGeom>
          <a:ln w="28575" cap="rnd">
            <a:solidFill>
              <a:schemeClr val="tx1"/>
            </a:solidFill>
            <a:round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2">
            <a:extLst>
              <a:ext uri="{FF2B5EF4-FFF2-40B4-BE49-F238E27FC236}">
                <a16:creationId xmlns:a16="http://schemas.microsoft.com/office/drawing/2014/main" id="{E2DE4237-47E2-4A7B-88A2-AA61C3BD1ECA}"/>
              </a:ext>
            </a:extLst>
          </p:cNvPr>
          <p:cNvCxnSpPr>
            <a:cxnSpLocks/>
            <a:stCxn id="50" idx="2"/>
            <a:endCxn id="34" idx="3"/>
          </p:cNvCxnSpPr>
          <p:nvPr/>
        </p:nvCxnSpPr>
        <p:spPr>
          <a:xfrm rot="16200000" flipH="1">
            <a:off x="1694389" y="4172801"/>
            <a:ext cx="2112283" cy="841883"/>
          </a:xfrm>
          <a:prstGeom prst="bentConnector4">
            <a:avLst>
              <a:gd name="adj1" fmla="val 32314"/>
              <a:gd name="adj2" fmla="val 135539"/>
            </a:avLst>
          </a:prstGeom>
          <a:ln w="38100" cap="rnd">
            <a:solidFill>
              <a:schemeClr val="tx1"/>
            </a:solidFill>
            <a:round/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2">
            <a:extLst>
              <a:ext uri="{FF2B5EF4-FFF2-40B4-BE49-F238E27FC236}">
                <a16:creationId xmlns:a16="http://schemas.microsoft.com/office/drawing/2014/main" id="{4BF44BF3-8B56-4095-9281-1FCDA4F0EB58}"/>
              </a:ext>
            </a:extLst>
          </p:cNvPr>
          <p:cNvCxnSpPr>
            <a:cxnSpLocks/>
            <a:stCxn id="36" idx="1"/>
            <a:endCxn id="35" idx="3"/>
          </p:cNvCxnSpPr>
          <p:nvPr/>
        </p:nvCxnSpPr>
        <p:spPr>
          <a:xfrm rot="10800000" flipV="1">
            <a:off x="2673345" y="1161599"/>
            <a:ext cx="3036480" cy="752283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tx1"/>
            </a:solidFill>
            <a:round/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DE087971-0F34-489F-BF11-A82388EE9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723178"/>
              </p:ext>
            </p:extLst>
          </p:nvPr>
        </p:nvGraphicFramePr>
        <p:xfrm>
          <a:off x="456988" y="2379362"/>
          <a:ext cx="3745202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409">
                  <a:extLst>
                    <a:ext uri="{9D8B030D-6E8A-4147-A177-3AD203B41FA5}">
                      <a16:colId xmlns:a16="http://schemas.microsoft.com/office/drawing/2014/main" val="2614763827"/>
                    </a:ext>
                  </a:extLst>
                </a:gridCol>
                <a:gridCol w="1953793">
                  <a:extLst>
                    <a:ext uri="{9D8B030D-6E8A-4147-A177-3AD203B41FA5}">
                      <a16:colId xmlns:a16="http://schemas.microsoft.com/office/drawing/2014/main" val="803742115"/>
                    </a:ext>
                  </a:extLst>
                </a:gridCol>
              </a:tblGrid>
              <a:tr h="245967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백엔드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서버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(Python)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872080"/>
                  </a:ext>
                </a:extLst>
              </a:tr>
              <a:tr h="233668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이미지 전처리</a:t>
                      </a:r>
                      <a:endParaRPr lang="en-US" sz="13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OpenCV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036925"/>
                  </a:ext>
                </a:extLst>
              </a:tr>
              <a:tr h="2336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OCR(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사진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Wingdings" panose="05000000000000000000" pitchFamily="2" charset="2"/>
                        </a:rPr>
                        <a:t>텍스트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Google Vision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37768"/>
                  </a:ext>
                </a:extLst>
              </a:tr>
              <a:tr h="2336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이미지 후처리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spell </a:t>
                      </a: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check,dictionary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842595"/>
                  </a:ext>
                </a:extLst>
              </a:tr>
            </a:tbl>
          </a:graphicData>
        </a:graphic>
      </p:graphicFrame>
      <p:sp>
        <p:nvSpPr>
          <p:cNvPr id="111" name="TextBox 110">
            <a:extLst>
              <a:ext uri="{FF2B5EF4-FFF2-40B4-BE49-F238E27FC236}">
                <a16:creationId xmlns:a16="http://schemas.microsoft.com/office/drawing/2014/main" id="{AFD7F4B4-7307-4CF1-9413-D94E2B705BD8}"/>
              </a:ext>
            </a:extLst>
          </p:cNvPr>
          <p:cNvSpPr txBox="1"/>
          <p:nvPr/>
        </p:nvSpPr>
        <p:spPr>
          <a:xfrm>
            <a:off x="7577920" y="3246530"/>
            <a:ext cx="435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흑백화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이진화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잡티제거 등의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C8CB2A9-6D5E-4043-91BA-7754D2A31E02}"/>
              </a:ext>
            </a:extLst>
          </p:cNvPr>
          <p:cNvSpPr txBox="1"/>
          <p:nvPr/>
        </p:nvSpPr>
        <p:spPr>
          <a:xfrm>
            <a:off x="7577920" y="4176855"/>
            <a:ext cx="4700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맞춤법 검사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사전을 통한 오류 정정 등의 후처리</a:t>
            </a:r>
            <a:endParaRPr lang="ko-KR" altLang="en-US" dirty="0"/>
          </a:p>
        </p:txBody>
      </p:sp>
      <p:sp>
        <p:nvSpPr>
          <p:cNvPr id="127" name="십자형 126">
            <a:extLst>
              <a:ext uri="{FF2B5EF4-FFF2-40B4-BE49-F238E27FC236}">
                <a16:creationId xmlns:a16="http://schemas.microsoft.com/office/drawing/2014/main" id="{079E9238-E4C9-4742-BB53-14FA27DFFA2A}"/>
              </a:ext>
            </a:extLst>
          </p:cNvPr>
          <p:cNvSpPr/>
          <p:nvPr/>
        </p:nvSpPr>
        <p:spPr>
          <a:xfrm>
            <a:off x="9605754" y="3716382"/>
            <a:ext cx="293255" cy="304706"/>
          </a:xfrm>
          <a:prstGeom prst="plus">
            <a:avLst>
              <a:gd name="adj" fmla="val 443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AA163C3-CF23-4359-9202-5F530997AA02}"/>
              </a:ext>
            </a:extLst>
          </p:cNvPr>
          <p:cNvSpPr txBox="1"/>
          <p:nvPr/>
        </p:nvSpPr>
        <p:spPr>
          <a:xfrm>
            <a:off x="8466521" y="4776301"/>
            <a:ext cx="28649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+mj-ea"/>
                <a:ea typeface="+mj-ea"/>
              </a:rPr>
              <a:t>텍스트 인식률 증가</a:t>
            </a:r>
          </a:p>
        </p:txBody>
      </p:sp>
    </p:spTree>
    <p:extLst>
      <p:ext uri="{BB962C8B-B14F-4D97-AF65-F5344CB8AC3E}">
        <p14:creationId xmlns:p14="http://schemas.microsoft.com/office/powerpoint/2010/main" val="407927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7" y="0"/>
            <a:ext cx="7808436" cy="567808"/>
          </a:xfrm>
        </p:spPr>
        <p:txBody>
          <a:bodyPr/>
          <a:lstStyle/>
          <a:p>
            <a:r>
              <a:rPr lang="en-US" altLang="ko-KR" sz="3300" dirty="0"/>
              <a:t>4. </a:t>
            </a:r>
            <a:r>
              <a:rPr lang="ko-KR" altLang="en-US" sz="3300" dirty="0"/>
              <a:t>작품 시연 동영상</a:t>
            </a:r>
            <a:endParaRPr lang="en-US" altLang="ko-KR" sz="1500" dirty="0"/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E48048A-D376-4A27-84C5-94089DE9592E}"/>
              </a:ext>
            </a:extLst>
          </p:cNvPr>
          <p:cNvSpPr/>
          <p:nvPr/>
        </p:nvSpPr>
        <p:spPr>
          <a:xfrm>
            <a:off x="535761" y="767191"/>
            <a:ext cx="522332" cy="472005"/>
          </a:xfrm>
          <a:prstGeom prst="ellipse">
            <a:avLst/>
          </a:prstGeom>
          <a:gradFill>
            <a:gsLst>
              <a:gs pos="0">
                <a:srgbClr val="1B3C33"/>
              </a:gs>
              <a:gs pos="100000">
                <a:srgbClr val="2A5963"/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AB062A00-DBAC-4B01-B082-ED53B65DF846}"/>
              </a:ext>
            </a:extLst>
          </p:cNvPr>
          <p:cNvSpPr/>
          <p:nvPr/>
        </p:nvSpPr>
        <p:spPr>
          <a:xfrm>
            <a:off x="329489" y="934414"/>
            <a:ext cx="412543" cy="355324"/>
          </a:xfrm>
          <a:prstGeom prst="frame">
            <a:avLst>
              <a:gd name="adj1" fmla="val 7766"/>
            </a:avLst>
          </a:prstGeom>
          <a:solidFill>
            <a:srgbClr val="E4C2A9"/>
          </a:solidFill>
          <a:ln w="28575">
            <a:solidFill>
              <a:srgbClr val="F3D6BC"/>
            </a:solidFill>
          </a:ln>
          <a:effectLst>
            <a:outerShdw blurRad="381000" dist="3302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제목 3">
            <a:extLst>
              <a:ext uri="{FF2B5EF4-FFF2-40B4-BE49-F238E27FC236}">
                <a16:creationId xmlns:a16="http://schemas.microsoft.com/office/drawing/2014/main" id="{87E35DBA-A7C4-4CFF-880A-5F86FBC60D35}"/>
              </a:ext>
            </a:extLst>
          </p:cNvPr>
          <p:cNvSpPr txBox="1">
            <a:spLocks/>
          </p:cNvSpPr>
          <p:nvPr/>
        </p:nvSpPr>
        <p:spPr>
          <a:xfrm>
            <a:off x="1264365" y="745951"/>
            <a:ext cx="2424223" cy="567808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B3C3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>
                <a:solidFill>
                  <a:schemeClr val="tx1"/>
                </a:solidFill>
              </a:rPr>
              <a:t>작품 시연 동영상</a:t>
            </a:r>
            <a:endParaRPr lang="en-US" altLang="ko-KR" sz="2100" dirty="0">
              <a:solidFill>
                <a:schemeClr val="tx1"/>
              </a:solidFill>
            </a:endParaRPr>
          </a:p>
        </p:txBody>
      </p:sp>
      <p:sp>
        <p:nvSpPr>
          <p:cNvPr id="32" name="슬라이드 번호 개체 틀 25">
            <a:extLst>
              <a:ext uri="{FF2B5EF4-FFF2-40B4-BE49-F238E27FC236}">
                <a16:creationId xmlns:a16="http://schemas.microsoft.com/office/drawing/2014/main" id="{20EB5F05-6AD9-4689-BD95-4C4CBB592477}"/>
              </a:ext>
            </a:extLst>
          </p:cNvPr>
          <p:cNvSpPr txBox="1">
            <a:spLocks/>
          </p:cNvSpPr>
          <p:nvPr/>
        </p:nvSpPr>
        <p:spPr>
          <a:xfrm>
            <a:off x="11525899" y="6355470"/>
            <a:ext cx="576006" cy="2049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C4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812C5A-9CF7-4A8D-A41D-9E74470054A5}" type="slidenum">
              <a:rPr lang="ko-KR" altLang="en-US" smtClean="0">
                <a:solidFill>
                  <a:schemeClr val="tx1"/>
                </a:solidFill>
              </a:rPr>
              <a:pPr/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S2-4(김채리,김지안,김용민,이예지)  작품 시연 동영상">
            <a:hlinkClick r:id="" action="ppaction://media"/>
            <a:extLst>
              <a:ext uri="{FF2B5EF4-FFF2-40B4-BE49-F238E27FC236}">
                <a16:creationId xmlns:a16="http://schemas.microsoft.com/office/drawing/2014/main" id="{92D33CB4-4A3C-4AFD-AD53-05C66CF941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8093" y="1313759"/>
            <a:ext cx="10107654" cy="54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2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413</Words>
  <Application>Microsoft Office PowerPoint</Application>
  <PresentationFormat>와이드스크린</PresentationFormat>
  <Paragraphs>116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Arial</vt:lpstr>
      <vt:lpstr>나눔스퀘어 Bold</vt:lpstr>
      <vt:lpstr>나눔스퀘어 ExtraBold</vt:lpstr>
      <vt:lpstr>나눔스퀘어</vt:lpstr>
      <vt:lpstr>1_Office 테마</vt:lpstr>
      <vt:lpstr>시각장애인의 학습을 위한 </vt:lpstr>
      <vt:lpstr>1. 주제 소개</vt:lpstr>
      <vt:lpstr>2. 팀 소개 및 팀원 역할</vt:lpstr>
      <vt:lpstr>3. 작품 요약 설명</vt:lpstr>
      <vt:lpstr>4. 작품 시연 동영상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시각장애인의 학습을 위한 </dc:title>
  <dc:creator>김채리(2018152011)</dc:creator>
  <cp:lastModifiedBy>김채리(2018152011)</cp:lastModifiedBy>
  <cp:revision>9</cp:revision>
  <dcterms:created xsi:type="dcterms:W3CDTF">2021-09-10T09:27:25Z</dcterms:created>
  <dcterms:modified xsi:type="dcterms:W3CDTF">2021-09-18T17:14:11Z</dcterms:modified>
</cp:coreProperties>
</file>